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Poppins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9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j8vyXfZFpR4BHiNcnRr/8iLek+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9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oppins-regular.fntdata"/><Relationship Id="rId21" Type="http://schemas.openxmlformats.org/officeDocument/2006/relationships/slide" Target="slides/slide16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ExtraBold-bold.fntdata"/><Relationship Id="rId25" Type="http://schemas.openxmlformats.org/officeDocument/2006/relationships/font" Target="fonts/Poppins-boldItalic.fntdata"/><Relationship Id="rId28" Type="http://customschemas.google.com/relationships/presentationmetadata" Target="metadata"/><Relationship Id="rId27" Type="http://schemas.openxmlformats.org/officeDocument/2006/relationships/font" Target="fonts/Poppins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67375a30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067375a30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67375a30c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1067375a30c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67375a30c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1067375a30c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67375a30c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1067375a30c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67375a30c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067375a30c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67375a30c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1067375a30c_1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539b4835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10539b4835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jp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5" Type="http://schemas.openxmlformats.org/officeDocument/2006/relationships/image" Target="../media/image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jpg"/><Relationship Id="rId5" Type="http://schemas.openxmlformats.org/officeDocument/2006/relationships/hyperlink" Target="http://www.youtube.com/watch?v=eU5Lt3cgaX4" TargetMode="External"/><Relationship Id="rId6" Type="http://schemas.openxmlformats.org/officeDocument/2006/relationships/image" Target="../media/image12.jpg"/><Relationship Id="rId7" Type="http://schemas.openxmlformats.org/officeDocument/2006/relationships/hyperlink" Target="https://www.youtube.com/watch?v=eU5Lt3cgaX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9" Type="http://schemas.openxmlformats.org/officeDocument/2006/relationships/image" Target="../media/image13.jp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8.png"/><Relationship Id="rId7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8.pn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438"/>
            <a:ext cx="12191998" cy="686089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5513589"/>
            <a:ext cx="12192000" cy="1344411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651" y="5788074"/>
            <a:ext cx="2284149" cy="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6125" y="5884900"/>
            <a:ext cx="1730675" cy="7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 b="32149" l="5842" r="7288" t="34393"/>
          <a:stretch/>
        </p:blipFill>
        <p:spPr>
          <a:xfrm>
            <a:off x="7449400" y="6034378"/>
            <a:ext cx="2536723" cy="54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803650" y="194688"/>
            <a:ext cx="1058900" cy="3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7375a30c_1_0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4" name="Google Shape;284;g1067375a30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067375a30c_1_0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067375a30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625" y="1704582"/>
            <a:ext cx="10647900" cy="451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67375a30c_1_9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g1067375a30c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067375a30c_1_9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067375a30c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88" y="1704582"/>
            <a:ext cx="11127224" cy="451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67375a30c_1_17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0" name="Google Shape;300;g1067375a30c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1067375a30c_1_17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1067375a30c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" y="1704582"/>
            <a:ext cx="11186477" cy="451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67375a30c_1_25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8" name="Google Shape;308;g1067375a30c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067375a30c_1_25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067375a30c_1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75" y="1704582"/>
            <a:ext cx="11656231" cy="451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67375a30c_1_33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6" name="Google Shape;316;g1067375a30c_1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067375a30c_1_33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067375a30c_1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88" y="1766107"/>
            <a:ext cx="11806621" cy="4515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67375a30c_1_41"/>
          <p:cNvSpPr txBox="1"/>
          <p:nvPr/>
        </p:nvSpPr>
        <p:spPr>
          <a:xfrm>
            <a:off x="453476" y="92957"/>
            <a:ext cx="10702200" cy="19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Photo Product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4" name="Google Shape;324;g1067375a30c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067375a30c_1_41"/>
          <p:cNvPicPr preferRelativeResize="0"/>
          <p:nvPr/>
        </p:nvPicPr>
        <p:blipFill rotWithShape="1">
          <a:blip r:embed="rId4">
            <a:alphaModFix/>
          </a:blip>
          <a:srcRect b="32148" l="5846" r="7288" t="34393"/>
          <a:stretch/>
        </p:blipFill>
        <p:spPr>
          <a:xfrm>
            <a:off x="10127226" y="158334"/>
            <a:ext cx="1863298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067375a30c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932782"/>
            <a:ext cx="11887201" cy="443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1"/>
          <p:cNvSpPr/>
          <p:nvPr/>
        </p:nvSpPr>
        <p:spPr>
          <a:xfrm rot="2700000">
            <a:off x="4589271" y="1345128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1320589" y="1417246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10461732" y="4277262"/>
            <a:ext cx="396000" cy="313084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8856" y="599498"/>
            <a:ext cx="8532874" cy="568858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1"/>
          <p:cNvSpPr txBox="1"/>
          <p:nvPr/>
        </p:nvSpPr>
        <p:spPr>
          <a:xfrm>
            <a:off x="2289514" y="832283"/>
            <a:ext cx="4865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52DA0"/>
                </a:solidFill>
                <a:latin typeface="Poppins"/>
                <a:ea typeface="Poppins"/>
                <a:cs typeface="Poppins"/>
                <a:sym typeface="Poppins"/>
              </a:rPr>
              <a:t>Kembangan Bisnis Anda Sekarang Juga!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3735100" y="1339175"/>
            <a:ext cx="429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Mudah Kelola Events, </a:t>
            </a:r>
            <a:r>
              <a:rPr b="1" i="0" lang="en-US" sz="18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di Traino aja</a:t>
            </a:r>
            <a:endParaRPr b="1" i="0" sz="18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" name="Google Shape;337;p11"/>
          <p:cNvPicPr preferRelativeResize="0"/>
          <p:nvPr/>
        </p:nvPicPr>
        <p:blipFill rotWithShape="1">
          <a:blip r:embed="rId4">
            <a:alphaModFix/>
          </a:blip>
          <a:srcRect b="34434" l="0" r="0" t="0"/>
          <a:stretch/>
        </p:blipFill>
        <p:spPr>
          <a:xfrm>
            <a:off x="1968825" y="2863577"/>
            <a:ext cx="8888899" cy="24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636" y="184894"/>
            <a:ext cx="3081015" cy="94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300" y="5049053"/>
            <a:ext cx="1624057" cy="162405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1"/>
          <p:cNvSpPr txBox="1"/>
          <p:nvPr/>
        </p:nvSpPr>
        <p:spPr>
          <a:xfrm>
            <a:off x="3128900" y="5958613"/>
            <a:ext cx="111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@traino.id</a:t>
            </a:r>
            <a:endParaRPr b="1" i="0" sz="14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1" name="Google Shape;341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5157" y="639159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15157" y="596012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4282" y="5960124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1"/>
          <p:cNvSpPr txBox="1"/>
          <p:nvPr/>
        </p:nvSpPr>
        <p:spPr>
          <a:xfrm>
            <a:off x="3137075" y="6390088"/>
            <a:ext cx="111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@trainoid</a:t>
            </a:r>
            <a:endParaRPr b="1" i="0" sz="14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11"/>
          <p:cNvSpPr txBox="1"/>
          <p:nvPr/>
        </p:nvSpPr>
        <p:spPr>
          <a:xfrm>
            <a:off x="4808025" y="5958613"/>
            <a:ext cx="111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@trainoid</a:t>
            </a:r>
            <a:endParaRPr b="1" i="0" sz="14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6" name="Google Shape;34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5857" y="6391599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1"/>
          <p:cNvSpPr txBox="1"/>
          <p:nvPr/>
        </p:nvSpPr>
        <p:spPr>
          <a:xfrm>
            <a:off x="4816200" y="6390100"/>
            <a:ext cx="127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@traino_id</a:t>
            </a:r>
            <a:endParaRPr b="1" i="0" sz="14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8" name="Google Shape;348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94082" y="6188724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1"/>
          <p:cNvSpPr txBox="1"/>
          <p:nvPr/>
        </p:nvSpPr>
        <p:spPr>
          <a:xfrm>
            <a:off x="9003675" y="6339625"/>
            <a:ext cx="308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https://traino.id/</a:t>
            </a:r>
            <a:endParaRPr b="1" i="0" sz="1400" u="none" cap="none" strike="noStrike">
              <a:solidFill>
                <a:srgbClr val="2F549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 amt="80000"/>
          </a:blip>
          <a:srcRect b="7151" l="0" r="5966" t="0"/>
          <a:stretch/>
        </p:blipFill>
        <p:spPr>
          <a:xfrm>
            <a:off x="6245675" y="2867325"/>
            <a:ext cx="5744848" cy="378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264300" y="620600"/>
            <a:ext cx="6674400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Training Management Software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b="0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264300" y="1539524"/>
            <a:ext cx="7916400" cy="1641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F5496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Training Management Software (TMS)</a:t>
            </a:r>
            <a:r>
              <a:rPr b="1" i="0" lang="en-US" sz="1400" u="none" cap="none" strike="noStrike">
                <a:solidFill>
                  <a:srgbClr val="2F5496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r>
              <a:rPr b="0" i="0" lang="en-US" sz="14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digunakan oleh Lembaga Training untuk mengelola seluruh Aktivitas bisnisnya. </a:t>
            </a:r>
            <a:endParaRPr b="0" i="0" sz="14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Hal ini membantu Lembaga Training untuk mengelola kegiatan administrasi, interaksi secara online antara customer, instruktur dan seluruh aktivitas secara bersamaan.</a:t>
            </a:r>
            <a:endParaRPr b="0" i="0" sz="14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264306" y="3408721"/>
            <a:ext cx="54720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TMS biasanya menangani beberapa kegiatan sbb 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marR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pendaftaran online,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pengelolaan pelatihan,</a:t>
            </a:r>
            <a:endParaRPr b="0" i="0" sz="1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4765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menyediakan pelaporan secara real-time,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melacak keuangan dan faktur untuk kebutuhan                dokumen perusahan, dan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menjalankan inisiatif pemasaran, dan mengelola client records dan relationships [CRM].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39b48354_0_0"/>
          <p:cNvSpPr/>
          <p:nvPr/>
        </p:nvSpPr>
        <p:spPr>
          <a:xfrm>
            <a:off x="234803" y="272522"/>
            <a:ext cx="6674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Sekilas Tentang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24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b="1" lang="en-US" sz="2400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RAINO.ID</a:t>
            </a:r>
            <a:endParaRPr b="0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1" name="Google Shape;111;g10539b4835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0539b48354_0_0"/>
          <p:cNvPicPr preferRelativeResize="0"/>
          <p:nvPr/>
        </p:nvPicPr>
        <p:blipFill rotWithShape="1">
          <a:blip r:embed="rId4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0539b48354_0_0" title="Traino - Platform Manajemen Traini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050" y="916625"/>
            <a:ext cx="7004500" cy="52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0539b48354_0_0"/>
          <p:cNvSpPr/>
          <p:nvPr/>
        </p:nvSpPr>
        <p:spPr>
          <a:xfrm>
            <a:off x="3287578" y="6296022"/>
            <a:ext cx="6674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Url Vidio : </a:t>
            </a:r>
            <a:r>
              <a:rPr lang="en-US" sz="2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Link Vidio Platform Traino.id</a:t>
            </a:r>
            <a:endParaRPr b="0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2478" l="0" r="0" t="9624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652100" y="683825"/>
            <a:ext cx="41055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About </a:t>
            </a:r>
            <a:br>
              <a:rPr b="0" i="0" lang="en-US" sz="1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US" sz="3900" u="none" cap="none" strike="noStrike">
                <a:solidFill>
                  <a:srgbClr val="252DA0"/>
                </a:solidFill>
                <a:latin typeface="Poppins"/>
                <a:ea typeface="Poppins"/>
                <a:cs typeface="Poppins"/>
                <a:sym typeface="Poppins"/>
              </a:rPr>
              <a:t>TRAINO.ID</a:t>
            </a:r>
            <a:endParaRPr b="0" i="0" sz="3900" u="none" cap="none" strike="noStrike">
              <a:solidFill>
                <a:srgbClr val="252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52100" y="1954067"/>
            <a:ext cx="7945800" cy="2260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Traino merupakan sebuah platform </a:t>
            </a:r>
            <a:r>
              <a:rPr b="1" i="0" lang="en-US" sz="1800" u="none" cap="none" strike="noStrike">
                <a:solidFill>
                  <a:srgbClr val="2F5496"/>
                </a:solidFill>
                <a:latin typeface="Poppins"/>
                <a:ea typeface="Poppins"/>
                <a:cs typeface="Poppins"/>
                <a:sym typeface="Poppins"/>
              </a:rPr>
              <a:t>Training Management System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yang dapat membantu seluruh aktivitas bisnis pada lembaga pelatihan.</a:t>
            </a:r>
            <a:endParaRPr b="0" i="0" sz="12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Traino hadir untuk memberikan kemudahan dan memangkas proses bisnis yang begitu rumit menjadi sederhana dengan satu tampilan dan satu genggaman di tangan anda.</a:t>
            </a:r>
            <a:endParaRPr b="0" i="0" sz="1200" u="none" cap="none" strike="noStrike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2478" l="0" r="0" t="9624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652100" y="683825"/>
            <a:ext cx="41055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Susunan TIM</a:t>
            </a:r>
            <a:br>
              <a:rPr b="0" i="0" lang="en-US" sz="17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0" i="0" lang="en-US" sz="3900" u="none" cap="none" strike="noStrike">
                <a:solidFill>
                  <a:srgbClr val="252DA0"/>
                </a:solidFill>
                <a:latin typeface="Poppins"/>
                <a:ea typeface="Poppins"/>
                <a:cs typeface="Poppins"/>
                <a:sym typeface="Poppins"/>
              </a:rPr>
              <a:t>TRAINO.ID</a:t>
            </a:r>
            <a:endParaRPr b="0" i="0" sz="3900" u="none" cap="none" strike="noStrike">
              <a:solidFill>
                <a:srgbClr val="252DA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5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10298" y="1560036"/>
            <a:ext cx="6459794" cy="461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8"/>
          <p:cNvGrpSpPr/>
          <p:nvPr/>
        </p:nvGrpSpPr>
        <p:grpSpPr>
          <a:xfrm>
            <a:off x="569539" y="2232270"/>
            <a:ext cx="3252806" cy="728892"/>
            <a:chOff x="4946376" y="1182745"/>
            <a:chExt cx="3252806" cy="728892"/>
          </a:xfrm>
        </p:grpSpPr>
        <p:grpSp>
          <p:nvGrpSpPr>
            <p:cNvPr id="140" name="Google Shape;140;p8"/>
            <p:cNvGrpSpPr/>
            <p:nvPr/>
          </p:nvGrpSpPr>
          <p:grpSpPr>
            <a:xfrm>
              <a:off x="5550178" y="1182745"/>
              <a:ext cx="2649004" cy="728892"/>
              <a:chOff x="720002" y="1114639"/>
              <a:chExt cx="4502811" cy="728892"/>
            </a:xfrm>
          </p:grpSpPr>
          <p:sp>
            <p:nvSpPr>
              <p:cNvPr id="141" name="Google Shape;141;p8"/>
              <p:cNvSpPr txBox="1"/>
              <p:nvPr/>
            </p:nvSpPr>
            <p:spPr>
              <a:xfrm>
                <a:off x="758813" y="1350931"/>
                <a:ext cx="44640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Kelola Informasi dan sumber daya Anda dari satu tempat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8"/>
              <p:cNvSpPr txBox="1"/>
              <p:nvPr/>
            </p:nvSpPr>
            <p:spPr>
              <a:xfrm>
                <a:off x="720002" y="1114639"/>
                <a:ext cx="35874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Course Management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" name="Google Shape;143;p8"/>
            <p:cNvSpPr/>
            <p:nvPr/>
          </p:nvSpPr>
          <p:spPr>
            <a:xfrm>
              <a:off x="4946376" y="1182745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5073455" y="1317555"/>
              <a:ext cx="267300" cy="250216"/>
            </a:xfrm>
            <a:custGeom>
              <a:rect b="b" l="l" r="r" t="t"/>
              <a:pathLst>
                <a:path extrusionOk="0" h="3032924" w="3239999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8"/>
          <p:cNvGrpSpPr/>
          <p:nvPr/>
        </p:nvGrpSpPr>
        <p:grpSpPr>
          <a:xfrm>
            <a:off x="8612330" y="5432227"/>
            <a:ext cx="3138146" cy="1103833"/>
            <a:chOff x="8284355" y="4664789"/>
            <a:chExt cx="3138146" cy="1103833"/>
          </a:xfrm>
        </p:grpSpPr>
        <p:grpSp>
          <p:nvGrpSpPr>
            <p:cNvPr id="146" name="Google Shape;146;p8"/>
            <p:cNvGrpSpPr/>
            <p:nvPr/>
          </p:nvGrpSpPr>
          <p:grpSpPr>
            <a:xfrm>
              <a:off x="8886869" y="4664792"/>
              <a:ext cx="2535632" cy="1103830"/>
              <a:chOff x="720000" y="2431958"/>
              <a:chExt cx="4310100" cy="1103830"/>
            </a:xfrm>
          </p:grpSpPr>
          <p:sp>
            <p:nvSpPr>
              <p:cNvPr id="147" name="Google Shape;147;p8"/>
              <p:cNvSpPr txBox="1"/>
              <p:nvPr/>
            </p:nvSpPr>
            <p:spPr>
              <a:xfrm>
                <a:off x="720000" y="2642988"/>
                <a:ext cx="4310100" cy="8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Kelola seluruh data para </a:t>
                </a: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Pengguna</a:t>
                </a: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, melihat history dan validasi hak akses user dengan Mudah!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 txBox="1"/>
              <p:nvPr/>
            </p:nvSpPr>
            <p:spPr>
              <a:xfrm>
                <a:off x="720002" y="2431958"/>
                <a:ext cx="37956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Users Management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" name="Google Shape;149;p8"/>
            <p:cNvSpPr/>
            <p:nvPr/>
          </p:nvSpPr>
          <p:spPr>
            <a:xfrm>
              <a:off x="8284355" y="4664789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8"/>
          <p:cNvGrpSpPr/>
          <p:nvPr/>
        </p:nvGrpSpPr>
        <p:grpSpPr>
          <a:xfrm>
            <a:off x="8625051" y="811298"/>
            <a:ext cx="2626189" cy="1103840"/>
            <a:chOff x="4933676" y="2376410"/>
            <a:chExt cx="2626189" cy="1103840"/>
          </a:xfrm>
        </p:grpSpPr>
        <p:grpSp>
          <p:nvGrpSpPr>
            <p:cNvPr id="151" name="Google Shape;151;p8"/>
            <p:cNvGrpSpPr/>
            <p:nvPr/>
          </p:nvGrpSpPr>
          <p:grpSpPr>
            <a:xfrm>
              <a:off x="5550109" y="2376410"/>
              <a:ext cx="2009756" cy="1103840"/>
              <a:chOff x="720002" y="2431958"/>
              <a:chExt cx="3416107" cy="1103840"/>
            </a:xfrm>
          </p:grpSpPr>
          <p:sp>
            <p:nvSpPr>
              <p:cNvPr id="152" name="Google Shape;152;p8"/>
              <p:cNvSpPr txBox="1"/>
              <p:nvPr/>
            </p:nvSpPr>
            <p:spPr>
              <a:xfrm>
                <a:off x="720009" y="2642998"/>
                <a:ext cx="3416100" cy="8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Perintah untuk mengelola beberapa acara.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8"/>
              <p:cNvSpPr txBox="1"/>
              <p:nvPr/>
            </p:nvSpPr>
            <p:spPr>
              <a:xfrm>
                <a:off x="720002" y="2431958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Order Management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4" name="Google Shape;154;p8"/>
            <p:cNvSpPr/>
            <p:nvPr/>
          </p:nvSpPr>
          <p:spPr>
            <a:xfrm>
              <a:off x="4933676" y="2402511"/>
              <a:ext cx="531721" cy="531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8"/>
          <p:cNvGrpSpPr/>
          <p:nvPr/>
        </p:nvGrpSpPr>
        <p:grpSpPr>
          <a:xfrm>
            <a:off x="8612317" y="4283704"/>
            <a:ext cx="3352069" cy="903738"/>
            <a:chOff x="8283067" y="2280617"/>
            <a:chExt cx="3352069" cy="903738"/>
          </a:xfrm>
        </p:grpSpPr>
        <p:grpSp>
          <p:nvGrpSpPr>
            <p:cNvPr id="156" name="Google Shape;156;p8"/>
            <p:cNvGrpSpPr/>
            <p:nvPr/>
          </p:nvGrpSpPr>
          <p:grpSpPr>
            <a:xfrm>
              <a:off x="8903779" y="2280625"/>
              <a:ext cx="2731357" cy="903730"/>
              <a:chOff x="720000" y="2431958"/>
              <a:chExt cx="3060001" cy="903730"/>
            </a:xfrm>
          </p:grpSpPr>
          <p:sp>
            <p:nvSpPr>
              <p:cNvPr id="157" name="Google Shape;157;p8"/>
              <p:cNvSpPr txBox="1"/>
              <p:nvPr/>
            </p:nvSpPr>
            <p:spPr>
              <a:xfrm>
                <a:off x="720000" y="2642988"/>
                <a:ext cx="306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Traino memudahkan anda untuk mengatur segala jenis pembayaran dan pelaporan keuangan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8"/>
              <p:cNvSpPr txBox="1"/>
              <p:nvPr/>
            </p:nvSpPr>
            <p:spPr>
              <a:xfrm>
                <a:off x="720001" y="2431958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Payment &amp; Finance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8"/>
            <p:cNvSpPr/>
            <p:nvPr/>
          </p:nvSpPr>
          <p:spPr>
            <a:xfrm>
              <a:off x="8283067" y="2280617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 rot="10800000">
              <a:off x="8439838" y="2368037"/>
              <a:ext cx="218180" cy="356909"/>
            </a:xfrm>
            <a:custGeom>
              <a:rect b="b" l="l" r="r" t="t"/>
              <a:pathLst>
                <a:path extrusionOk="0" h="7138182" w="3636337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569543" y="5432213"/>
            <a:ext cx="3491537" cy="903737"/>
            <a:chOff x="8283068" y="3446188"/>
            <a:chExt cx="3491537" cy="903737"/>
          </a:xfrm>
        </p:grpSpPr>
        <p:grpSp>
          <p:nvGrpSpPr>
            <p:cNvPr id="162" name="Google Shape;162;p8"/>
            <p:cNvGrpSpPr/>
            <p:nvPr/>
          </p:nvGrpSpPr>
          <p:grpSpPr>
            <a:xfrm>
              <a:off x="8886870" y="3446202"/>
              <a:ext cx="2887735" cy="903723"/>
              <a:chOff x="720002" y="2431958"/>
              <a:chExt cx="4908609" cy="903723"/>
            </a:xfrm>
          </p:grpSpPr>
          <p:sp>
            <p:nvSpPr>
              <p:cNvPr id="163" name="Google Shape;163;p8"/>
              <p:cNvSpPr txBox="1"/>
              <p:nvPr/>
            </p:nvSpPr>
            <p:spPr>
              <a:xfrm>
                <a:off x="720011" y="2642981"/>
                <a:ext cx="49086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Dengan satu tampilan memudahkan para peserta melakukan pembelajaran secara online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8"/>
              <p:cNvSpPr txBox="1"/>
              <p:nvPr/>
            </p:nvSpPr>
            <p:spPr>
              <a:xfrm>
                <a:off x="720002" y="2431958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E-Learning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5" name="Google Shape;165;p8"/>
            <p:cNvSpPr/>
            <p:nvPr/>
          </p:nvSpPr>
          <p:spPr>
            <a:xfrm>
              <a:off x="8283068" y="3446188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 rot="-5400000">
              <a:off x="8403428" y="3559158"/>
              <a:ext cx="291835" cy="315900"/>
            </a:xfrm>
            <a:custGeom>
              <a:rect b="b" l="l" r="r" t="t"/>
              <a:pathLst>
                <a:path extrusionOk="0" h="3240001" w="2993176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8"/>
          <p:cNvGrpSpPr/>
          <p:nvPr/>
        </p:nvGrpSpPr>
        <p:grpSpPr>
          <a:xfrm>
            <a:off x="4791340" y="5444393"/>
            <a:ext cx="3363447" cy="903738"/>
            <a:chOff x="4971840" y="5748543"/>
            <a:chExt cx="3363447" cy="903738"/>
          </a:xfrm>
        </p:grpSpPr>
        <p:grpSp>
          <p:nvGrpSpPr>
            <p:cNvPr id="168" name="Google Shape;168;p8"/>
            <p:cNvGrpSpPr/>
            <p:nvPr/>
          </p:nvGrpSpPr>
          <p:grpSpPr>
            <a:xfrm>
              <a:off x="5550074" y="5748551"/>
              <a:ext cx="2785213" cy="903730"/>
              <a:chOff x="720000" y="1114639"/>
              <a:chExt cx="3060001" cy="903730"/>
            </a:xfrm>
          </p:grpSpPr>
          <p:sp>
            <p:nvSpPr>
              <p:cNvPr id="169" name="Google Shape;169;p8"/>
              <p:cNvSpPr txBox="1"/>
              <p:nvPr/>
            </p:nvSpPr>
            <p:spPr>
              <a:xfrm>
                <a:off x="720000" y="1325669"/>
                <a:ext cx="306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Anda dapat melihat informasi secara visual tracks, analisis, dan Key Performance Indicators (KPI).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8"/>
              <p:cNvSpPr txBox="1"/>
              <p:nvPr/>
            </p:nvSpPr>
            <p:spPr>
              <a:xfrm>
                <a:off x="720001" y="1114639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Dashboard and Reports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" name="Google Shape;171;p8"/>
            <p:cNvSpPr/>
            <p:nvPr/>
          </p:nvSpPr>
          <p:spPr>
            <a:xfrm>
              <a:off x="4971840" y="5748543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5082992" y="5865961"/>
              <a:ext cx="298656" cy="297002"/>
            </a:xfrm>
            <a:custGeom>
              <a:rect b="b" l="l" r="r" t="t"/>
              <a:pathLst>
                <a:path extrusionOk="0" h="3210836" w="3228711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" name="Google Shape;173;p8"/>
          <p:cNvGrpSpPr/>
          <p:nvPr/>
        </p:nvGrpSpPr>
        <p:grpSpPr>
          <a:xfrm>
            <a:off x="4804040" y="811308"/>
            <a:ext cx="3408399" cy="903731"/>
            <a:chOff x="14992327" y="-21192"/>
            <a:chExt cx="3408399" cy="903731"/>
          </a:xfrm>
        </p:grpSpPr>
        <p:grpSp>
          <p:nvGrpSpPr>
            <p:cNvPr id="174" name="Google Shape;174;p8"/>
            <p:cNvGrpSpPr/>
            <p:nvPr/>
          </p:nvGrpSpPr>
          <p:grpSpPr>
            <a:xfrm>
              <a:off x="15615513" y="-21192"/>
              <a:ext cx="2785213" cy="903731"/>
              <a:chOff x="8091182" y="-79449"/>
              <a:chExt cx="3060001" cy="903731"/>
            </a:xfrm>
          </p:grpSpPr>
          <p:sp>
            <p:nvSpPr>
              <p:cNvPr id="175" name="Google Shape;175;p8"/>
              <p:cNvSpPr txBox="1"/>
              <p:nvPr/>
            </p:nvSpPr>
            <p:spPr>
              <a:xfrm>
                <a:off x="8091182" y="131582"/>
                <a:ext cx="306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Sesuaikan formulir pendaftaran anda dan terima pembayaran melalui transfer dan faktur online.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8"/>
              <p:cNvSpPr txBox="1"/>
              <p:nvPr/>
            </p:nvSpPr>
            <p:spPr>
              <a:xfrm>
                <a:off x="8091183" y="-79449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Online Registration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" name="Google Shape;177;p8"/>
            <p:cNvSpPr/>
            <p:nvPr/>
          </p:nvSpPr>
          <p:spPr>
            <a:xfrm>
              <a:off x="14992327" y="-21176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8"/>
          <p:cNvGrpSpPr/>
          <p:nvPr/>
        </p:nvGrpSpPr>
        <p:grpSpPr>
          <a:xfrm>
            <a:off x="8612333" y="3135195"/>
            <a:ext cx="2847904" cy="903733"/>
            <a:chOff x="4971858" y="4695995"/>
            <a:chExt cx="2847904" cy="903733"/>
          </a:xfrm>
        </p:grpSpPr>
        <p:grpSp>
          <p:nvGrpSpPr>
            <p:cNvPr id="179" name="Google Shape;179;p8"/>
            <p:cNvGrpSpPr/>
            <p:nvPr/>
          </p:nvGrpSpPr>
          <p:grpSpPr>
            <a:xfrm>
              <a:off x="5586809" y="4695998"/>
              <a:ext cx="2232953" cy="903730"/>
              <a:chOff x="720000" y="2431958"/>
              <a:chExt cx="3795602" cy="903730"/>
            </a:xfrm>
          </p:grpSpPr>
          <p:sp>
            <p:nvSpPr>
              <p:cNvPr id="180" name="Google Shape;180;p8"/>
              <p:cNvSpPr txBox="1"/>
              <p:nvPr/>
            </p:nvSpPr>
            <p:spPr>
              <a:xfrm>
                <a:off x="720000" y="2642988"/>
                <a:ext cx="306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Anda dapat mengunduh, melacak keaslian sertifikat, dll.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8"/>
              <p:cNvSpPr txBox="1"/>
              <p:nvPr/>
            </p:nvSpPr>
            <p:spPr>
              <a:xfrm>
                <a:off x="720002" y="2431958"/>
                <a:ext cx="37956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Certificate Management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8"/>
            <p:cNvSpPr/>
            <p:nvPr/>
          </p:nvSpPr>
          <p:spPr>
            <a:xfrm>
              <a:off x="4971858" y="4695995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121037" y="4756027"/>
              <a:ext cx="217217" cy="413100"/>
            </a:xfrm>
            <a:custGeom>
              <a:rect b="b" l="l" r="r" t="t"/>
              <a:pathLst>
                <a:path extrusionOk="0" h="3240001" w="1703664">
                  <a:moveTo>
                    <a:pt x="952533" y="2024463"/>
                  </a:moveTo>
                  <a:lnTo>
                    <a:pt x="856710" y="2024464"/>
                  </a:lnTo>
                  <a:lnTo>
                    <a:pt x="649879" y="2143878"/>
                  </a:lnTo>
                  <a:lnTo>
                    <a:pt x="728753" y="2280491"/>
                  </a:lnTo>
                  <a:lnTo>
                    <a:pt x="800462" y="2239090"/>
                  </a:lnTo>
                  <a:lnTo>
                    <a:pt x="800462" y="2476837"/>
                  </a:lnTo>
                  <a:lnTo>
                    <a:pt x="649878" y="2476837"/>
                  </a:lnTo>
                  <a:lnTo>
                    <a:pt x="649878" y="2634602"/>
                  </a:lnTo>
                  <a:lnTo>
                    <a:pt x="1067658" y="2634602"/>
                  </a:lnTo>
                  <a:lnTo>
                    <a:pt x="1067657" y="2476837"/>
                  </a:lnTo>
                  <a:lnTo>
                    <a:pt x="952532" y="2476837"/>
                  </a:lnTo>
                  <a:lnTo>
                    <a:pt x="952532" y="2151292"/>
                  </a:lnTo>
                  <a:lnTo>
                    <a:pt x="952534" y="2151291"/>
                  </a:lnTo>
                  <a:close/>
                  <a:moveTo>
                    <a:pt x="851832" y="1776101"/>
                  </a:moveTo>
                  <a:cubicBezTo>
                    <a:pt x="1189868" y="1776101"/>
                    <a:pt x="1463900" y="2050133"/>
                    <a:pt x="1463900" y="2388169"/>
                  </a:cubicBezTo>
                  <a:cubicBezTo>
                    <a:pt x="1463900" y="2726205"/>
                    <a:pt x="1189868" y="3000237"/>
                    <a:pt x="851832" y="3000237"/>
                  </a:cubicBezTo>
                  <a:cubicBezTo>
                    <a:pt x="513796" y="3000237"/>
                    <a:pt x="239764" y="2726205"/>
                    <a:pt x="239764" y="2388169"/>
                  </a:cubicBezTo>
                  <a:cubicBezTo>
                    <a:pt x="239764" y="2050133"/>
                    <a:pt x="513796" y="1776101"/>
                    <a:pt x="851832" y="1776101"/>
                  </a:cubicBezTo>
                  <a:close/>
                  <a:moveTo>
                    <a:pt x="851832" y="1689019"/>
                  </a:moveTo>
                  <a:cubicBezTo>
                    <a:pt x="465702" y="1689019"/>
                    <a:pt x="152682" y="2002039"/>
                    <a:pt x="152682" y="2388169"/>
                  </a:cubicBezTo>
                  <a:cubicBezTo>
                    <a:pt x="152682" y="2774299"/>
                    <a:pt x="465702" y="3087319"/>
                    <a:pt x="851832" y="3087319"/>
                  </a:cubicBezTo>
                  <a:cubicBezTo>
                    <a:pt x="1237962" y="3087319"/>
                    <a:pt x="1550982" y="2774299"/>
                    <a:pt x="1550982" y="2388169"/>
                  </a:cubicBezTo>
                  <a:cubicBezTo>
                    <a:pt x="1550982" y="2002039"/>
                    <a:pt x="1237962" y="1689019"/>
                    <a:pt x="851832" y="1689019"/>
                  </a:cubicBezTo>
                  <a:close/>
                  <a:moveTo>
                    <a:pt x="851832" y="1536337"/>
                  </a:moveTo>
                  <a:cubicBezTo>
                    <a:pt x="1322286" y="1536337"/>
                    <a:pt x="1703664" y="1917715"/>
                    <a:pt x="1703664" y="2388169"/>
                  </a:cubicBezTo>
                  <a:cubicBezTo>
                    <a:pt x="1703664" y="2858623"/>
                    <a:pt x="1322286" y="3240001"/>
                    <a:pt x="851832" y="3240001"/>
                  </a:cubicBezTo>
                  <a:cubicBezTo>
                    <a:pt x="381378" y="3240001"/>
                    <a:pt x="0" y="2858623"/>
                    <a:pt x="0" y="2388169"/>
                  </a:cubicBezTo>
                  <a:cubicBezTo>
                    <a:pt x="0" y="1917715"/>
                    <a:pt x="381378" y="1536337"/>
                    <a:pt x="851832" y="1536337"/>
                  </a:cubicBezTo>
                  <a:close/>
                  <a:moveTo>
                    <a:pt x="1173126" y="1"/>
                  </a:moveTo>
                  <a:lnTo>
                    <a:pt x="1383673" y="1"/>
                  </a:lnTo>
                  <a:lnTo>
                    <a:pt x="1383673" y="954514"/>
                  </a:lnTo>
                  <a:lnTo>
                    <a:pt x="1173126" y="1187717"/>
                  </a:lnTo>
                  <a:close/>
                  <a:moveTo>
                    <a:pt x="619488" y="0"/>
                  </a:moveTo>
                  <a:lnTo>
                    <a:pt x="1099698" y="0"/>
                  </a:lnTo>
                  <a:lnTo>
                    <a:pt x="1099698" y="1265464"/>
                  </a:lnTo>
                  <a:lnTo>
                    <a:pt x="859593" y="1532640"/>
                  </a:lnTo>
                  <a:lnTo>
                    <a:pt x="619488" y="1265464"/>
                  </a:lnTo>
                  <a:close/>
                  <a:moveTo>
                    <a:pt x="335512" y="0"/>
                  </a:moveTo>
                  <a:lnTo>
                    <a:pt x="546059" y="0"/>
                  </a:lnTo>
                  <a:lnTo>
                    <a:pt x="546059" y="1166181"/>
                  </a:lnTo>
                  <a:lnTo>
                    <a:pt x="335512" y="9274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8"/>
          <p:cNvGrpSpPr/>
          <p:nvPr/>
        </p:nvGrpSpPr>
        <p:grpSpPr>
          <a:xfrm>
            <a:off x="8612313" y="1986700"/>
            <a:ext cx="2425270" cy="903730"/>
            <a:chOff x="4925088" y="3428963"/>
            <a:chExt cx="2425270" cy="903730"/>
          </a:xfrm>
        </p:grpSpPr>
        <p:grpSp>
          <p:nvGrpSpPr>
            <p:cNvPr id="185" name="Google Shape;185;p8"/>
            <p:cNvGrpSpPr/>
            <p:nvPr/>
          </p:nvGrpSpPr>
          <p:grpSpPr>
            <a:xfrm>
              <a:off x="5550105" y="3428963"/>
              <a:ext cx="1800253" cy="903730"/>
              <a:chOff x="720000" y="2431958"/>
              <a:chExt cx="3060002" cy="903730"/>
            </a:xfrm>
          </p:grpSpPr>
          <p:sp>
            <p:nvSpPr>
              <p:cNvPr id="186" name="Google Shape;186;p8"/>
              <p:cNvSpPr txBox="1"/>
              <p:nvPr/>
            </p:nvSpPr>
            <p:spPr>
              <a:xfrm>
                <a:off x="720000" y="2642988"/>
                <a:ext cx="306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Kelola </a:t>
                </a:r>
                <a:r>
                  <a:rPr b="0" i="1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events</a:t>
                </a: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dan </a:t>
                </a:r>
                <a:r>
                  <a:rPr b="0" i="1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conferences</a:t>
                </a: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dengan </a:t>
                </a:r>
                <a:r>
                  <a:rPr b="0" i="1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sessions</a:t>
                </a: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 dan </a:t>
                </a:r>
                <a:r>
                  <a:rPr b="0" i="1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options</a:t>
                </a: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8"/>
              <p:cNvSpPr txBox="1"/>
              <p:nvPr/>
            </p:nvSpPr>
            <p:spPr>
              <a:xfrm>
                <a:off x="720002" y="2431958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Event Management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188;p8"/>
            <p:cNvSpPr/>
            <p:nvPr/>
          </p:nvSpPr>
          <p:spPr>
            <a:xfrm>
              <a:off x="4925088" y="3428963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516050" y="848200"/>
            <a:ext cx="38754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Fitur – Fitur Yang terdapat pada </a:t>
            </a:r>
            <a:r>
              <a:rPr b="1" i="0" lang="en-US" sz="24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endParaRPr b="1" i="0" sz="24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0" name="Google Shape;190;p8"/>
          <p:cNvGrpSpPr/>
          <p:nvPr/>
        </p:nvGrpSpPr>
        <p:grpSpPr>
          <a:xfrm>
            <a:off x="1173350" y="3931513"/>
            <a:ext cx="3297363" cy="929000"/>
            <a:chOff x="720018" y="1114632"/>
            <a:chExt cx="5604900" cy="929000"/>
          </a:xfrm>
        </p:grpSpPr>
        <p:sp>
          <p:nvSpPr>
            <p:cNvPr id="191" name="Google Shape;191;p8"/>
            <p:cNvSpPr txBox="1"/>
            <p:nvPr/>
          </p:nvSpPr>
          <p:spPr>
            <a:xfrm>
              <a:off x="758813" y="1350932"/>
              <a:ext cx="48408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Kelola </a:t>
              </a:r>
              <a:r>
                <a:rPr b="1" i="0" lang="en-US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Strategy Bisnis</a:t>
              </a:r>
              <a:r>
                <a:rPr b="0" i="0" lang="en-US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anda dengan mudah dengan satu tampilan, dan melihat Analytic secara real-time</a:t>
              </a:r>
              <a:endParaRPr b="0" i="0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"/>
            <p:cNvSpPr txBox="1"/>
            <p:nvPr/>
          </p:nvSpPr>
          <p:spPr>
            <a:xfrm>
              <a:off x="720018" y="1114632"/>
              <a:ext cx="56049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Marketing, Catalog, dan Website Portal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8"/>
          <p:cNvSpPr/>
          <p:nvPr/>
        </p:nvSpPr>
        <p:spPr>
          <a:xfrm>
            <a:off x="569539" y="3931520"/>
            <a:ext cx="531600" cy="53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8"/>
          <p:cNvGrpSpPr/>
          <p:nvPr/>
        </p:nvGrpSpPr>
        <p:grpSpPr>
          <a:xfrm>
            <a:off x="4804052" y="2232283"/>
            <a:ext cx="3408398" cy="1103830"/>
            <a:chOff x="8283077" y="1172896"/>
            <a:chExt cx="3408398" cy="1103830"/>
          </a:xfrm>
        </p:grpSpPr>
        <p:grpSp>
          <p:nvGrpSpPr>
            <p:cNvPr id="195" name="Google Shape;195;p8"/>
            <p:cNvGrpSpPr/>
            <p:nvPr/>
          </p:nvGrpSpPr>
          <p:grpSpPr>
            <a:xfrm>
              <a:off x="8906263" y="1172896"/>
              <a:ext cx="2785213" cy="1103830"/>
              <a:chOff x="720000" y="1114639"/>
              <a:chExt cx="3060001" cy="1103830"/>
            </a:xfrm>
          </p:grpSpPr>
          <p:sp>
            <p:nvSpPr>
              <p:cNvPr id="196" name="Google Shape;196;p8"/>
              <p:cNvSpPr txBox="1"/>
              <p:nvPr/>
            </p:nvSpPr>
            <p:spPr>
              <a:xfrm>
                <a:off x="720000" y="1325669"/>
                <a:ext cx="3060000" cy="8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Dengan tampilan halaman menu yang user friendly dan Modern membuat kesan utama user experience sangat baik!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8"/>
              <p:cNvSpPr txBox="1"/>
              <p:nvPr/>
            </p:nvSpPr>
            <p:spPr>
              <a:xfrm>
                <a:off x="720001" y="1114639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 Portal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8"/>
            <p:cNvSpPr/>
            <p:nvPr/>
          </p:nvSpPr>
          <p:spPr>
            <a:xfrm>
              <a:off x="8283077" y="1172911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460948" y="1217630"/>
              <a:ext cx="160151" cy="421798"/>
            </a:xfrm>
            <a:custGeom>
              <a:rect b="b" l="l" r="r" t="t"/>
              <a:pathLst>
                <a:path extrusionOk="0" h="3923699" w="1489775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8"/>
          <p:cNvGrpSpPr/>
          <p:nvPr/>
        </p:nvGrpSpPr>
        <p:grpSpPr>
          <a:xfrm>
            <a:off x="4837315" y="3931521"/>
            <a:ext cx="3408398" cy="1103830"/>
            <a:chOff x="8283077" y="1172896"/>
            <a:chExt cx="3408398" cy="1103830"/>
          </a:xfrm>
        </p:grpSpPr>
        <p:grpSp>
          <p:nvGrpSpPr>
            <p:cNvPr id="201" name="Google Shape;201;p8"/>
            <p:cNvGrpSpPr/>
            <p:nvPr/>
          </p:nvGrpSpPr>
          <p:grpSpPr>
            <a:xfrm>
              <a:off x="8906263" y="1172896"/>
              <a:ext cx="2785213" cy="1103830"/>
              <a:chOff x="720000" y="1114639"/>
              <a:chExt cx="3060001" cy="1103830"/>
            </a:xfrm>
          </p:grpSpPr>
          <p:sp>
            <p:nvSpPr>
              <p:cNvPr id="202" name="Google Shape;202;p8"/>
              <p:cNvSpPr txBox="1"/>
              <p:nvPr/>
            </p:nvSpPr>
            <p:spPr>
              <a:xfrm>
                <a:off x="720000" y="1325669"/>
                <a:ext cx="3060000" cy="89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Mudah mengelola seluruh Events pada kelas!, Dengan tampilan yang friendly dan tracking course sangat mudah</a:t>
                </a:r>
                <a:endParaRPr b="0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8"/>
              <p:cNvSpPr txBox="1"/>
              <p:nvPr/>
            </p:nvSpPr>
            <p:spPr>
              <a:xfrm>
                <a:off x="720001" y="1114639"/>
                <a:ext cx="30600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3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Trainer Portal</a:t>
                </a:r>
                <a:endParaRPr b="1" i="0" sz="13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" name="Google Shape;204;p8"/>
            <p:cNvSpPr/>
            <p:nvPr/>
          </p:nvSpPr>
          <p:spPr>
            <a:xfrm>
              <a:off x="8283077" y="1172911"/>
              <a:ext cx="531600" cy="531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8675" y="973875"/>
            <a:ext cx="251200" cy="2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7876" y="2119775"/>
            <a:ext cx="287350" cy="2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2212" y="5538688"/>
            <a:ext cx="318675" cy="3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2150" y="943250"/>
            <a:ext cx="318675" cy="3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12154" y="4005010"/>
            <a:ext cx="384626" cy="3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1676" y="4054113"/>
            <a:ext cx="287350" cy="2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8"/>
          <p:cNvPicPr preferRelativeResize="0"/>
          <p:nvPr/>
        </p:nvPicPr>
        <p:blipFill rotWithShape="1">
          <a:blip r:embed="rId10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6124" y="3627751"/>
            <a:ext cx="3179375" cy="317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9"/>
          <p:cNvCxnSpPr/>
          <p:nvPr/>
        </p:nvCxnSpPr>
        <p:spPr>
          <a:xfrm>
            <a:off x="9725" y="1600066"/>
            <a:ext cx="7563000" cy="0"/>
          </a:xfrm>
          <a:prstGeom prst="straightConnector1">
            <a:avLst/>
          </a:prstGeom>
          <a:noFill/>
          <a:ln cap="flat" cmpd="sng" w="177800">
            <a:solidFill>
              <a:srgbClr val="A4C2F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9"/>
          <p:cNvCxnSpPr/>
          <p:nvPr/>
        </p:nvCxnSpPr>
        <p:spPr>
          <a:xfrm>
            <a:off x="7554838" y="1611907"/>
            <a:ext cx="17882" cy="2989269"/>
          </a:xfrm>
          <a:prstGeom prst="straightConnector1">
            <a:avLst/>
          </a:prstGeom>
          <a:noFill/>
          <a:ln cap="flat" cmpd="sng" w="177800">
            <a:solidFill>
              <a:srgbClr val="A4C2F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9"/>
          <p:cNvCxnSpPr/>
          <p:nvPr/>
        </p:nvCxnSpPr>
        <p:spPr>
          <a:xfrm>
            <a:off x="7554838" y="4511956"/>
            <a:ext cx="4637162" cy="0"/>
          </a:xfrm>
          <a:prstGeom prst="straightConnector1">
            <a:avLst/>
          </a:prstGeom>
          <a:noFill/>
          <a:ln cap="flat" cmpd="sng" w="177800">
            <a:solidFill>
              <a:srgbClr val="A4C2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9"/>
          <p:cNvSpPr/>
          <p:nvPr/>
        </p:nvSpPr>
        <p:spPr>
          <a:xfrm>
            <a:off x="10127419" y="3962400"/>
            <a:ext cx="1058383" cy="1058383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7043528" y="3988285"/>
            <a:ext cx="1058383" cy="1058383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7007628" y="1083957"/>
            <a:ext cx="1058400" cy="1058400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4100502" y="1083957"/>
            <a:ext cx="1058400" cy="1058400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893531" y="1024522"/>
            <a:ext cx="1058383" cy="1058383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6" name="Google Shape;226;p9"/>
          <p:cNvGrpSpPr/>
          <p:nvPr/>
        </p:nvGrpSpPr>
        <p:grpSpPr>
          <a:xfrm>
            <a:off x="197477" y="2167190"/>
            <a:ext cx="2260488" cy="1308954"/>
            <a:chOff x="364759" y="3133154"/>
            <a:chExt cx="1551638" cy="691956"/>
          </a:xfrm>
        </p:grpSpPr>
        <p:sp>
          <p:nvSpPr>
            <p:cNvPr id="227" name="Google Shape;227;p9"/>
            <p:cNvSpPr txBox="1"/>
            <p:nvPr/>
          </p:nvSpPr>
          <p:spPr>
            <a:xfrm>
              <a:off x="364759" y="3133154"/>
              <a:ext cx="1501429" cy="304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Setting sub domain &amp; Sistem</a:t>
              </a:r>
              <a:endParaRPr b="1" i="0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28" name="Google Shape;228;p9"/>
            <p:cNvSpPr txBox="1"/>
            <p:nvPr/>
          </p:nvSpPr>
          <p:spPr>
            <a:xfrm>
              <a:off x="423278" y="3434628"/>
              <a:ext cx="1493119" cy="390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Melakukan Setting Domain / Nama Website Anda pada Sistem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1245120" y="1374623"/>
            <a:ext cx="355211" cy="358177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3447627" y="2222061"/>
            <a:ext cx="2259912" cy="1280588"/>
            <a:chOff x="355137" y="3132088"/>
            <a:chExt cx="1551285" cy="676951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355137" y="3132088"/>
              <a:ext cx="1501500" cy="2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Course Management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 txBox="1"/>
            <p:nvPr/>
          </p:nvSpPr>
          <p:spPr>
            <a:xfrm>
              <a:off x="413322" y="3418439"/>
              <a:ext cx="1493100" cy="3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Memanage seluruh course / pelatihan anda dengan mudah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9"/>
          <p:cNvGrpSpPr/>
          <p:nvPr/>
        </p:nvGrpSpPr>
        <p:grpSpPr>
          <a:xfrm>
            <a:off x="8067324" y="1049326"/>
            <a:ext cx="2287147" cy="1033883"/>
            <a:chOff x="363661" y="3250439"/>
            <a:chExt cx="1569937" cy="546544"/>
          </a:xfrm>
        </p:grpSpPr>
        <p:sp>
          <p:nvSpPr>
            <p:cNvPr id="234" name="Google Shape;234;p9"/>
            <p:cNvSpPr txBox="1"/>
            <p:nvPr/>
          </p:nvSpPr>
          <p:spPr>
            <a:xfrm>
              <a:off x="363661" y="3250439"/>
              <a:ext cx="1501429" cy="173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Order Events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"/>
            <p:cNvSpPr txBox="1"/>
            <p:nvPr/>
          </p:nvSpPr>
          <p:spPr>
            <a:xfrm>
              <a:off x="440479" y="3406501"/>
              <a:ext cx="1493119" cy="390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Melakukan Ordering Events yang akan Berjalan pada Waktu Tertentu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9"/>
          <p:cNvGrpSpPr/>
          <p:nvPr/>
        </p:nvGrpSpPr>
        <p:grpSpPr>
          <a:xfrm>
            <a:off x="6413420" y="5227280"/>
            <a:ext cx="2246917" cy="1326517"/>
            <a:chOff x="363661" y="3181865"/>
            <a:chExt cx="1542322" cy="701240"/>
          </a:xfrm>
        </p:grpSpPr>
        <p:sp>
          <p:nvSpPr>
            <p:cNvPr id="237" name="Google Shape;237;p9"/>
            <p:cNvSpPr txBox="1"/>
            <p:nvPr/>
          </p:nvSpPr>
          <p:spPr>
            <a:xfrm>
              <a:off x="363661" y="3181865"/>
              <a:ext cx="1501429" cy="310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Membuat Events Pelatihan</a:t>
              </a:r>
              <a:endParaRPr b="1" i="0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8" name="Google Shape;238;p9"/>
            <p:cNvSpPr txBox="1"/>
            <p:nvPr/>
          </p:nvSpPr>
          <p:spPr>
            <a:xfrm>
              <a:off x="412864" y="3492623"/>
              <a:ext cx="1493119" cy="390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Membuat dan memanage Events Yang akan datang atau sedang berjalan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9"/>
          <p:cNvGrpSpPr/>
          <p:nvPr/>
        </p:nvGrpSpPr>
        <p:grpSpPr>
          <a:xfrm>
            <a:off x="9536019" y="5227280"/>
            <a:ext cx="2197218" cy="1326517"/>
            <a:chOff x="341793" y="3181865"/>
            <a:chExt cx="1508208" cy="701240"/>
          </a:xfrm>
        </p:grpSpPr>
        <p:sp>
          <p:nvSpPr>
            <p:cNvPr id="240" name="Google Shape;240;p9"/>
            <p:cNvSpPr txBox="1"/>
            <p:nvPr/>
          </p:nvSpPr>
          <p:spPr>
            <a:xfrm>
              <a:off x="341793" y="3181865"/>
              <a:ext cx="1501429" cy="310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Pendaftaran dan Pembayaran</a:t>
              </a:r>
              <a:endParaRPr b="1" i="0" sz="1400" u="none" cap="none" strike="noStrik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1" name="Google Shape;241;p9"/>
            <p:cNvSpPr txBox="1"/>
            <p:nvPr/>
          </p:nvSpPr>
          <p:spPr>
            <a:xfrm>
              <a:off x="356882" y="3492623"/>
              <a:ext cx="1493119" cy="390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Para Peserta dapat melakukan Pendaftaran dan Pemabayaran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9"/>
          <p:cNvSpPr/>
          <p:nvPr/>
        </p:nvSpPr>
        <p:spPr>
          <a:xfrm>
            <a:off x="364641" y="221515"/>
            <a:ext cx="748160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ALUR PENGGUNAAN </a:t>
            </a:r>
            <a:r>
              <a:rPr b="1" i="0" lang="en-US" sz="28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 …..</a:t>
            </a:r>
            <a:endParaRPr b="0" i="0" sz="1400" u="none" cap="none" strike="noStrike">
              <a:solidFill>
                <a:srgbClr val="4961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5711" y="1409161"/>
            <a:ext cx="407987" cy="40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2838" y="1409162"/>
            <a:ext cx="407974" cy="4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8723" y="4313488"/>
            <a:ext cx="407974" cy="4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8363" y="4263336"/>
            <a:ext cx="456499" cy="45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9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6668" l="52015" r="0" t="44618"/>
          <a:stretch/>
        </p:blipFill>
        <p:spPr>
          <a:xfrm>
            <a:off x="5639597" y="650875"/>
            <a:ext cx="6060401" cy="410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0"/>
          <p:cNvCxnSpPr/>
          <p:nvPr/>
        </p:nvCxnSpPr>
        <p:spPr>
          <a:xfrm>
            <a:off x="0" y="4389229"/>
            <a:ext cx="13961999" cy="2992800"/>
          </a:xfrm>
          <a:prstGeom prst="bentConnector3">
            <a:avLst>
              <a:gd fmla="val 50000" name="adj1"/>
            </a:avLst>
          </a:prstGeom>
          <a:noFill/>
          <a:ln cap="flat" cmpd="sng" w="177800">
            <a:solidFill>
              <a:srgbClr val="A4C2F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10"/>
          <p:cNvSpPr/>
          <p:nvPr/>
        </p:nvSpPr>
        <p:spPr>
          <a:xfrm>
            <a:off x="1320589" y="3880228"/>
            <a:ext cx="1058383" cy="1058383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 rot="2700000">
            <a:off x="4589271" y="1345128"/>
            <a:ext cx="265920" cy="476745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0"/>
          <p:cNvSpPr/>
          <p:nvPr/>
        </p:nvSpPr>
        <p:spPr>
          <a:xfrm>
            <a:off x="1320589" y="1417246"/>
            <a:ext cx="329463" cy="308407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10461732" y="4277262"/>
            <a:ext cx="396000" cy="313084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10"/>
          <p:cNvGrpSpPr/>
          <p:nvPr/>
        </p:nvGrpSpPr>
        <p:grpSpPr>
          <a:xfrm>
            <a:off x="669148" y="5169601"/>
            <a:ext cx="2268249" cy="1297383"/>
            <a:chOff x="363661" y="3250437"/>
            <a:chExt cx="1556965" cy="685839"/>
          </a:xfrm>
        </p:grpSpPr>
        <p:sp>
          <p:nvSpPr>
            <p:cNvPr id="260" name="Google Shape;260;p10"/>
            <p:cNvSpPr txBox="1"/>
            <p:nvPr/>
          </p:nvSpPr>
          <p:spPr>
            <a:xfrm>
              <a:off x="363661" y="3250437"/>
              <a:ext cx="1501429" cy="173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E-Learning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 txBox="1"/>
            <p:nvPr/>
          </p:nvSpPr>
          <p:spPr>
            <a:xfrm>
              <a:off x="427507" y="3431904"/>
              <a:ext cx="1493119" cy="504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Para Peserta yang sudah melakukan Pendaftaran Dapat mengakses seluruh informasi pelatihannya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0"/>
          <p:cNvSpPr/>
          <p:nvPr/>
        </p:nvSpPr>
        <p:spPr>
          <a:xfrm>
            <a:off x="4676473" y="3869079"/>
            <a:ext cx="1058383" cy="1058383"/>
          </a:xfrm>
          <a:prstGeom prst="ellipse">
            <a:avLst/>
          </a:prstGeom>
          <a:solidFill>
            <a:srgbClr val="252DA0"/>
          </a:solidFill>
          <a:ln cap="flat" cmpd="sng" w="127000">
            <a:solidFill>
              <a:srgbClr val="FFA91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0"/>
          <p:cNvGrpSpPr/>
          <p:nvPr/>
        </p:nvGrpSpPr>
        <p:grpSpPr>
          <a:xfrm>
            <a:off x="3894202" y="5175564"/>
            <a:ext cx="2268249" cy="1297383"/>
            <a:chOff x="363661" y="3250437"/>
            <a:chExt cx="1556965" cy="685839"/>
          </a:xfrm>
        </p:grpSpPr>
        <p:sp>
          <p:nvSpPr>
            <p:cNvPr id="264" name="Google Shape;264;p10"/>
            <p:cNvSpPr txBox="1"/>
            <p:nvPr/>
          </p:nvSpPr>
          <p:spPr>
            <a:xfrm>
              <a:off x="363661" y="3250437"/>
              <a:ext cx="1501429" cy="173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15875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Reporting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 txBox="1"/>
            <p:nvPr/>
          </p:nvSpPr>
          <p:spPr>
            <a:xfrm>
              <a:off x="427507" y="3431904"/>
              <a:ext cx="1493119" cy="5043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Administrasi akan mendapatkan reporting secara otomatis tanpa memakan waktu lama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6" name="Google Shape;26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798" y="4211402"/>
            <a:ext cx="395999" cy="3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1224" y="4183825"/>
            <a:ext cx="428874" cy="4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185" y="191990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7">
            <a:alphaModFix/>
          </a:blip>
          <a:srcRect b="32149" l="5842" r="7288" t="34393"/>
          <a:stretch/>
        </p:blipFill>
        <p:spPr>
          <a:xfrm>
            <a:off x="1474839" y="179658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896" y="2392227"/>
            <a:ext cx="6676103" cy="4450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/>
          <p:nvPr/>
        </p:nvSpPr>
        <p:spPr>
          <a:xfrm>
            <a:off x="453476" y="92957"/>
            <a:ext cx="10702204" cy="1944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Pencapaian </a:t>
            </a:r>
            <a:r>
              <a:rPr b="1" i="0" lang="en-US" sz="3200" u="none" cap="none" strike="noStrike">
                <a:solidFill>
                  <a:srgbClr val="4961BE"/>
                </a:solidFill>
                <a:latin typeface="Poppins"/>
                <a:ea typeface="Poppins"/>
                <a:cs typeface="Poppins"/>
                <a:sym typeface="Poppins"/>
              </a:rPr>
              <a:t>TRAINO</a:t>
            </a:r>
            <a:r>
              <a:rPr b="0" i="0" lang="en-US" sz="3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Startup</a:t>
            </a:r>
            <a:endParaRPr b="0" i="0" sz="3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453476" y="1568825"/>
            <a:ext cx="46671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Sudah Support beberapa events baik pelatihan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Sudah Bekerjasama dengan Lembaga Pelatihan (</a:t>
            </a:r>
            <a:r>
              <a:rPr b="1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Nixtrain.com</a:t>
            </a: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Sudah Bekerjasama dengan </a:t>
            </a:r>
            <a:r>
              <a:rPr b="1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Language Center Telkom University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Memiliki 700+ Database Pengguna platform Traino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Sedang bekerjasama dengan Transvision untuk support system unsynchronized</a:t>
            </a:r>
            <a:endParaRPr/>
          </a:p>
          <a:p>
            <a:pPr indent="-171450" lvl="0" marL="171450" marR="0" rtl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✔"/>
            </a:pPr>
            <a:r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Sudah support beberapa Events yang diadakan oleh Inkubasi Bisnis Bandung Techno Park &amp; Kemenkop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6572" y="170666"/>
            <a:ext cx="1270654" cy="39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 rotWithShape="1">
          <a:blip r:embed="rId5">
            <a:alphaModFix/>
          </a:blip>
          <a:srcRect b="32149" l="5842" r="7288" t="34393"/>
          <a:stretch/>
        </p:blipFill>
        <p:spPr>
          <a:xfrm>
            <a:off x="10127226" y="158334"/>
            <a:ext cx="1863297" cy="40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2021-09-19T11:56:22Z</dcterms:created>
  <dc:creator>Doni</dc:creator>
</cp:coreProperties>
</file>